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7"/>
  </p:notesMasterIdLst>
  <p:handoutMasterIdLst>
    <p:handoutMasterId r:id="rId8"/>
  </p:handoutMasterIdLst>
  <p:sldIdLst>
    <p:sldId id="258" r:id="rId3"/>
    <p:sldId id="411" r:id="rId4"/>
    <p:sldId id="328" r:id="rId5"/>
    <p:sldId id="41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la Tappan" initials="M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70603" autoAdjust="0"/>
  </p:normalViewPr>
  <p:slideViewPr>
    <p:cSldViewPr>
      <p:cViewPr varScale="1">
        <p:scale>
          <a:sx n="77" d="100"/>
          <a:sy n="77" d="100"/>
        </p:scale>
        <p:origin x="9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A0453-351A-4DC0-AB49-D84F408886E7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36BD9-474C-4DCB-A974-21E802AE1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847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272A85DD-22F9-4B00-8B02-4E6A79E23E5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344D51DD-B307-4DA3-A5D4-9C37807A78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880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0C3506-56D7-4C23-B88A-F2300F912E1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2288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Assumptions:</a:t>
            </a:r>
          </a:p>
          <a:p>
            <a:pPr lvl="0"/>
            <a:r>
              <a:rPr lang="en-US" dirty="0"/>
              <a:t>Family of four (two parents and two children)</a:t>
            </a:r>
          </a:p>
          <a:p>
            <a:pPr lvl="0"/>
            <a:r>
              <a:rPr lang="en-US" dirty="0"/>
              <a:t>Oldest parent age 46 (resulting in an asset protection allowance of $20,300)</a:t>
            </a:r>
          </a:p>
          <a:p>
            <a:pPr lvl="0"/>
            <a:r>
              <a:rPr lang="en-US" dirty="0"/>
              <a:t>Both parents working outside the home</a:t>
            </a:r>
          </a:p>
          <a:p>
            <a:pPr lvl="0"/>
            <a:r>
              <a:rPr lang="en-US" dirty="0"/>
              <a:t>$5,000 of income was untaxed and the remainder was taxed. Used federal tax rate of 7% for $60,000; 8% for 75,000; 9% for $95,000; 9.5% for 120,000</a:t>
            </a:r>
          </a:p>
          <a:p>
            <a:r>
              <a:rPr lang="en-US" dirty="0"/>
              <a:t>* For the purposes of the FAFSA, many assets are excluded including the value of the primary residence, retirement funds, and small family owned businesses.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D51DD-B307-4DA3-A5D4-9C37807A78D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56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Parent EFC is made up of two parts</a:t>
            </a:r>
            <a:r>
              <a:rPr lang="en-US" baseline="0" dirty="0" smtClean="0"/>
              <a:t> – contribution from income and contribution from assets</a:t>
            </a:r>
          </a:p>
          <a:p>
            <a:r>
              <a:rPr lang="en-US" dirty="0" smtClean="0"/>
              <a:t>Percent of assets expected: 3.0% of $25,000; 4.29% of $50,000; and 5.14% of $100,000</a:t>
            </a:r>
          </a:p>
          <a:p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D51DD-B307-4DA3-A5D4-9C37807A78D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871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</a:t>
            </a:r>
            <a:r>
              <a:rPr lang="en-US" baseline="0" dirty="0" smtClean="0"/>
              <a:t> this with an increase in income:</a:t>
            </a:r>
          </a:p>
          <a:p>
            <a:r>
              <a:rPr lang="en-US" baseline="0" dirty="0" smtClean="0"/>
              <a:t>$25,000 – increase of approximately 8,912 in EFC – about 36% of $25,000</a:t>
            </a:r>
          </a:p>
          <a:p>
            <a:r>
              <a:rPr lang="en-US" baseline="0" dirty="0" smtClean="0"/>
              <a:t>$50,000 – increase of approximately 17,706 in EFC – about 35% of $50,000</a:t>
            </a:r>
          </a:p>
          <a:p>
            <a:r>
              <a:rPr lang="en-US" baseline="0" dirty="0" smtClean="0"/>
              <a:t>$100,000 – increase of approximately 31,184 in EFC – about 31% of $100,000</a:t>
            </a:r>
          </a:p>
          <a:p>
            <a:r>
              <a:rPr lang="en-US" baseline="0" dirty="0" smtClean="0"/>
              <a:t>(these amounts depend on amount of federal taxes paid)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D51DD-B307-4DA3-A5D4-9C37807A78D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14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400800"/>
            <a:ext cx="6172200" cy="4572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0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FE64-733A-4DF2-A74C-29951540B32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6299-F1C8-4A19-9E65-FD6364D20C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9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FE64-733A-4DF2-A74C-29951540B32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6299-F1C8-4A19-9E65-FD6364D20C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16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407055DC-9578-48F8-8FCF-D67EFAC42959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76EF4E15-5503-4EDA-9177-93172EA9AC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685800" y="5791200"/>
            <a:ext cx="64008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456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407055DC-9578-48F8-8FCF-D67EFAC42959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76EF4E15-5503-4EDA-9177-93172EA9AC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685800" y="5791200"/>
            <a:ext cx="64008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500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407055DC-9578-48F8-8FCF-D67EFAC42959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76EF4E15-5503-4EDA-9177-93172EA9AC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685800" y="5791200"/>
            <a:ext cx="64008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903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407055DC-9578-48F8-8FCF-D67EFAC42959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76EF4E15-5503-4EDA-9177-93172EA9AC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685800" y="5791200"/>
            <a:ext cx="64008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28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407055DC-9578-48F8-8FCF-D67EFAC42959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76EF4E15-5503-4EDA-9177-93172EA9AC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685800" y="5791200"/>
            <a:ext cx="64008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237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407055DC-9578-48F8-8FCF-D67EFAC42959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76EF4E15-5503-4EDA-9177-93172EA9AC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685800" y="5791200"/>
            <a:ext cx="64008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272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407055DC-9578-48F8-8FCF-D67EFAC42959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76EF4E15-5503-4EDA-9177-93172EA9AC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685800" y="5791200"/>
            <a:ext cx="64008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768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407055DC-9578-48F8-8FCF-D67EFAC42959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492876"/>
            <a:ext cx="2133600" cy="365125"/>
          </a:xfrm>
          <a:prstGeom prst="rect">
            <a:avLst/>
          </a:prstGeom>
        </p:spPr>
        <p:txBody>
          <a:bodyPr/>
          <a:lstStyle/>
          <a:p>
            <a:fld id="{76EF4E15-5503-4EDA-9177-93172EA9AC7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685800" y="5791200"/>
            <a:ext cx="64008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9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FE64-733A-4DF2-A74C-29951540B32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6299-F1C8-4A19-9E65-FD6364D20C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969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1828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003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F6CF-4CFE-4F23-BBF2-CA48C1960E0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1588-7AC3-4BE9-81C4-C2EA97D8C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9693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F6CF-4CFE-4F23-BBF2-CA48C1960E0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1588-7AC3-4BE9-81C4-C2EA97D8C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84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F6CF-4CFE-4F23-BBF2-CA48C1960E0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1588-7AC3-4BE9-81C4-C2EA97D8C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176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F6CF-4CFE-4F23-BBF2-CA48C1960E0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1588-7AC3-4BE9-81C4-C2EA97D8C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217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F6CF-4CFE-4F23-BBF2-CA48C1960E0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1588-7AC3-4BE9-81C4-C2EA97D8C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648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F6CF-4CFE-4F23-BBF2-CA48C1960E0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1588-7AC3-4BE9-81C4-C2EA97D8C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513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F6CF-4CFE-4F23-BBF2-CA48C1960E0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1588-7AC3-4BE9-81C4-C2EA97D8C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0607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F6CF-4CFE-4F23-BBF2-CA48C1960E0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1588-7AC3-4BE9-81C4-C2EA97D8C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080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F6CF-4CFE-4F23-BBF2-CA48C1960E0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1588-7AC3-4BE9-81C4-C2EA97D8C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99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FE64-733A-4DF2-A74C-29951540B32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6299-F1C8-4A19-9E65-FD6364D20C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84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F6CF-4CFE-4F23-BBF2-CA48C1960E0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1588-7AC3-4BE9-81C4-C2EA97D8C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1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FE64-733A-4DF2-A74C-29951540B32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6299-F1C8-4A19-9E65-FD6364D20C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1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FE64-733A-4DF2-A74C-29951540B32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6299-F1C8-4A19-9E65-FD6364D20C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21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FE64-733A-4DF2-A74C-29951540B32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6299-F1C8-4A19-9E65-FD6364D20C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6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FE64-733A-4DF2-A74C-29951540B32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6299-F1C8-4A19-9E65-FD6364D20C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51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FE64-733A-4DF2-A74C-29951540B32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6299-F1C8-4A19-9E65-FD6364D20C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06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FE64-733A-4DF2-A74C-29951540B32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6299-F1C8-4A19-9E65-FD6364D20C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0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96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EFE64-733A-4DF2-A74C-29951540B32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F6299-F1C8-4A19-9E65-FD6364D20C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25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6" r:id="rId12"/>
    <p:sldLayoutId id="2147483703" r:id="rId13"/>
    <p:sldLayoutId id="2147483704" r:id="rId14"/>
    <p:sldLayoutId id="2147483705" r:id="rId15"/>
    <p:sldLayoutId id="2147483706" r:id="rId16"/>
    <p:sldLayoutId id="2147483707" r:id="rId17"/>
    <p:sldLayoutId id="2147483708" r:id="rId18"/>
    <p:sldLayoutId id="2147483709" r:id="rId19"/>
  </p:sldLayoutIdLst>
  <p:txStyles>
    <p:titleStyle>
      <a:lvl1pPr algn="r" defTabSz="914400" rtl="0" eaLnBrk="1" latinLnBrk="0" hangingPunct="1">
        <a:spcBef>
          <a:spcPct val="0"/>
        </a:spcBef>
        <a:buNone/>
        <a:defRPr sz="40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75000"/>
        <a:buFont typeface="Courier New" panose="02070309020205020404" pitchFamily="49" charset="0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EFE64-733A-4DF2-A74C-29951540B322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F6299-F1C8-4A19-9E65-FD6364D20CC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25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3600" dirty="0" smtClean="0"/>
              <a:t>Additional EFC charts</a:t>
            </a:r>
            <a:endParaRPr lang="en-US" sz="3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096000" y="6488669"/>
            <a:ext cx="30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Copyright ® </a:t>
            </a:r>
            <a:r>
              <a:rPr lang="en-US" sz="1200" dirty="0" smtClean="0">
                <a:solidFill>
                  <a:schemeClr val="bg1"/>
                </a:solidFill>
              </a:rPr>
              <a:t>2018 </a:t>
            </a:r>
            <a:r>
              <a:rPr lang="en-US" sz="1200" dirty="0">
                <a:solidFill>
                  <a:schemeClr val="bg1"/>
                </a:solidFill>
              </a:rPr>
              <a:t>Finance Authority of Maine</a:t>
            </a:r>
          </a:p>
        </p:txBody>
      </p:sp>
    </p:spTree>
    <p:extLst>
      <p:ext uri="{BB962C8B-B14F-4D97-AF65-F5344CB8AC3E}">
        <p14:creationId xmlns:p14="http://schemas.microsoft.com/office/powerpoint/2010/main" val="422303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400" dirty="0"/>
              <a:t>The Importance of Saving for College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18566" y="45712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47699" y="1676400"/>
          <a:ext cx="8077201" cy="3937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2530"/>
                <a:gridCol w="1296362"/>
                <a:gridCol w="1415973"/>
                <a:gridCol w="1356168"/>
                <a:gridCol w="1356168"/>
              </a:tblGrid>
              <a:tr h="1295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Income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Assets/Savings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Family A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$65,000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$0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Family B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$80,000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$0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Family C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$100,000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$0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Family 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$125,000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$0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8807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Expected Contribution from Income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4,610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8,586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15,286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24,422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8807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Expected Contribution from </a:t>
                      </a:r>
                      <a:r>
                        <a:rPr lang="en-US" sz="1800" dirty="0" smtClean="0">
                          <a:effectLst/>
                        </a:rPr>
                        <a:t>Assets/Savings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8807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Total Expected Parent Contribution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4,610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8,586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15,286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24,422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1742" y="1212519"/>
            <a:ext cx="7409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the following scenarios, none of the families have savings.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925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60120"/>
          </a:xfrm>
        </p:spPr>
        <p:txBody>
          <a:bodyPr>
            <a:noAutofit/>
          </a:bodyPr>
          <a:lstStyle/>
          <a:p>
            <a:r>
              <a:rPr lang="en-US" dirty="0" smtClean="0"/>
              <a:t>“Expected” Contributions</a:t>
            </a:r>
            <a:br>
              <a:rPr lang="en-US" dirty="0" smtClean="0"/>
            </a:br>
            <a:r>
              <a:rPr lang="en-US" dirty="0" smtClean="0"/>
              <a:t>Income vs. Assets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821012"/>
              </p:ext>
            </p:extLst>
          </p:nvPr>
        </p:nvGraphicFramePr>
        <p:xfrm>
          <a:off x="457200" y="1419033"/>
          <a:ext cx="8458200" cy="4916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1"/>
                <a:gridCol w="1371601"/>
                <a:gridCol w="1600199"/>
                <a:gridCol w="1524000"/>
                <a:gridCol w="1447799"/>
              </a:tblGrid>
              <a:tr h="2491144"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Income</a:t>
                      </a:r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“Countable” Assets (before Asset Protection</a:t>
                      </a:r>
                      <a:r>
                        <a:rPr lang="en-US" sz="2000" baseline="0" dirty="0" smtClean="0"/>
                        <a:t> Allowance)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Family A</a:t>
                      </a:r>
                    </a:p>
                    <a:p>
                      <a:pPr algn="r"/>
                      <a:endParaRPr lang="en-US" sz="2000" dirty="0" smtClean="0"/>
                    </a:p>
                    <a:p>
                      <a:pPr algn="r"/>
                      <a:r>
                        <a:rPr lang="en-US" sz="2000" dirty="0" smtClean="0"/>
                        <a:t>$100,000</a:t>
                      </a:r>
                    </a:p>
                    <a:p>
                      <a:pPr algn="r"/>
                      <a:endParaRPr lang="en-US" sz="2000" dirty="0" smtClean="0"/>
                    </a:p>
                    <a:p>
                      <a:pPr algn="r"/>
                      <a:endParaRPr lang="en-US" sz="2000" dirty="0" smtClean="0"/>
                    </a:p>
                    <a:p>
                      <a:pPr algn="r"/>
                      <a:r>
                        <a:rPr lang="en-US" sz="2000" dirty="0" smtClean="0"/>
                        <a:t>$0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Family B</a:t>
                      </a:r>
                    </a:p>
                    <a:p>
                      <a:pPr algn="r"/>
                      <a:endParaRPr lang="en-US" sz="2000" dirty="0" smtClean="0"/>
                    </a:p>
                    <a:p>
                      <a:pPr algn="r"/>
                      <a:r>
                        <a:rPr lang="en-US" sz="2000" dirty="0" smtClean="0"/>
                        <a:t>$100,000</a:t>
                      </a:r>
                    </a:p>
                    <a:p>
                      <a:pPr algn="r"/>
                      <a:endParaRPr lang="en-US" sz="2000" dirty="0" smtClean="0"/>
                    </a:p>
                    <a:p>
                      <a:pPr algn="r"/>
                      <a:endParaRPr lang="en-US" sz="2000" dirty="0" smtClean="0"/>
                    </a:p>
                    <a:p>
                      <a:pPr algn="r"/>
                      <a:r>
                        <a:rPr lang="en-US" sz="2000" dirty="0" smtClean="0"/>
                        <a:t>$25,000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Family C</a:t>
                      </a:r>
                    </a:p>
                    <a:p>
                      <a:pPr algn="r"/>
                      <a:endParaRPr lang="en-US" sz="2000" dirty="0" smtClean="0"/>
                    </a:p>
                    <a:p>
                      <a:pPr algn="r"/>
                      <a:r>
                        <a:rPr lang="en-US" sz="2000" dirty="0" smtClean="0"/>
                        <a:t>$100,000</a:t>
                      </a:r>
                    </a:p>
                    <a:p>
                      <a:pPr algn="r"/>
                      <a:endParaRPr lang="en-US" sz="2000" dirty="0" smtClean="0"/>
                    </a:p>
                    <a:p>
                      <a:pPr algn="r"/>
                      <a:endParaRPr lang="en-US" sz="2000" dirty="0" smtClean="0"/>
                    </a:p>
                    <a:p>
                      <a:pPr algn="r"/>
                      <a:r>
                        <a:rPr lang="en-US" sz="2000" dirty="0" smtClean="0"/>
                        <a:t>$50,000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Family D</a:t>
                      </a:r>
                    </a:p>
                    <a:p>
                      <a:pPr algn="r"/>
                      <a:endParaRPr lang="en-US" sz="2000" dirty="0" smtClean="0"/>
                    </a:p>
                    <a:p>
                      <a:pPr algn="r"/>
                      <a:r>
                        <a:rPr lang="en-US" sz="2000" dirty="0" smtClean="0"/>
                        <a:t>$100,000</a:t>
                      </a:r>
                    </a:p>
                    <a:p>
                      <a:pPr algn="r"/>
                      <a:endParaRPr lang="en-US" sz="2000" dirty="0" smtClean="0"/>
                    </a:p>
                    <a:p>
                      <a:pPr algn="r"/>
                      <a:endParaRPr lang="en-US" sz="2000" dirty="0" smtClean="0"/>
                    </a:p>
                    <a:p>
                      <a:pPr algn="r"/>
                      <a:r>
                        <a:rPr lang="en-US" sz="2000" dirty="0" smtClean="0"/>
                        <a:t>$100,000</a:t>
                      </a:r>
                      <a:endParaRPr lang="en-US" sz="2000" dirty="0"/>
                    </a:p>
                  </a:txBody>
                  <a:tcPr/>
                </a:tc>
              </a:tr>
              <a:tr h="862053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Expected contribution from income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14,817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14,817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14,817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14,817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862053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Expected contribution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</a:rPr>
                        <a:t> from assets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766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2,144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5,144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90317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Total Expected Parent Contribution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14,817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15,583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16,961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19,961</a:t>
                      </a:r>
                    </a:p>
                    <a:p>
                      <a:pPr algn="r"/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12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60120"/>
          </a:xfrm>
        </p:spPr>
        <p:txBody>
          <a:bodyPr>
            <a:noAutofit/>
          </a:bodyPr>
          <a:lstStyle/>
          <a:p>
            <a:r>
              <a:rPr lang="en-US" dirty="0" smtClean="0"/>
              <a:t>“Expected” Contributions</a:t>
            </a:r>
            <a:br>
              <a:rPr lang="en-US" dirty="0" smtClean="0"/>
            </a:br>
            <a:r>
              <a:rPr lang="en-US" dirty="0" smtClean="0"/>
              <a:t>The Impact of Income 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09807"/>
              </p:ext>
            </p:extLst>
          </p:nvPr>
        </p:nvGraphicFramePr>
        <p:xfrm>
          <a:off x="457201" y="1447800"/>
          <a:ext cx="8422710" cy="4917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1238"/>
                <a:gridCol w="1252698"/>
                <a:gridCol w="1563955"/>
                <a:gridCol w="1489592"/>
                <a:gridCol w="1415227"/>
              </a:tblGrid>
              <a:tr h="20928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Income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“</a:t>
                      </a:r>
                      <a:r>
                        <a:rPr lang="en-US" sz="2000" dirty="0">
                          <a:effectLst/>
                        </a:rPr>
                        <a:t>Countable” Assets* (before Asset Protection Allowance)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Family A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$</a:t>
                      </a:r>
                      <a:r>
                        <a:rPr lang="en-US" sz="2000" dirty="0">
                          <a:effectLst/>
                        </a:rPr>
                        <a:t>100,000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$</a:t>
                      </a: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Family B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$</a:t>
                      </a:r>
                      <a:r>
                        <a:rPr lang="en-US" sz="2000" dirty="0">
                          <a:effectLst/>
                        </a:rPr>
                        <a:t>125,000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$</a:t>
                      </a: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Family C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$</a:t>
                      </a:r>
                      <a:r>
                        <a:rPr lang="en-US" sz="2000" dirty="0">
                          <a:effectLst/>
                        </a:rPr>
                        <a:t>150,000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$</a:t>
                      </a: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Family </a:t>
                      </a:r>
                      <a:r>
                        <a:rPr lang="en-US" sz="2000" dirty="0" smtClean="0">
                          <a:effectLst/>
                        </a:rPr>
                        <a:t>D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$</a:t>
                      </a:r>
                      <a:r>
                        <a:rPr lang="en-US" sz="2000" dirty="0">
                          <a:effectLst/>
                        </a:rPr>
                        <a:t>200,000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$</a:t>
                      </a: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7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Expected Contribution from Income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14,817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23,729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32,523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46,001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7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Expected Contribution from Assets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7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Total Expected Parent Contribution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14,817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23,729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32,523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46,001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25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% of </a:t>
                      </a:r>
                      <a:r>
                        <a:rPr lang="en-US" sz="1800" dirty="0" smtClean="0">
                          <a:effectLst/>
                        </a:rPr>
                        <a:t>Income </a:t>
                      </a:r>
                      <a:r>
                        <a:rPr lang="en-US" sz="1800" dirty="0">
                          <a:effectLst/>
                        </a:rPr>
                        <a:t>over $100,000 “Expected</a:t>
                      </a:r>
                      <a:r>
                        <a:rPr lang="en-US" sz="1800" dirty="0" smtClean="0">
                          <a:effectLst/>
                        </a:rPr>
                        <a:t>”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37%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36%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34%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5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ME-theme">
  <a:themeElements>
    <a:clrScheme name="Custom 1">
      <a:dk1>
        <a:srgbClr val="595959"/>
      </a:dk1>
      <a:lt1>
        <a:sysClr val="window" lastClr="FFFFFF"/>
      </a:lt1>
      <a:dk2>
        <a:srgbClr val="595959"/>
      </a:dk2>
      <a:lt2>
        <a:srgbClr val="D8D8D8"/>
      </a:lt2>
      <a:accent1>
        <a:srgbClr val="5096C5"/>
      </a:accent1>
      <a:accent2>
        <a:srgbClr val="D55E01"/>
      </a:accent2>
      <a:accent3>
        <a:srgbClr val="8CB000"/>
      </a:accent3>
      <a:accent4>
        <a:srgbClr val="C2005A"/>
      </a:accent4>
      <a:accent5>
        <a:srgbClr val="E69500"/>
      </a:accent5>
      <a:accent6>
        <a:srgbClr val="146699"/>
      </a:accent6>
      <a:hlink>
        <a:srgbClr val="C2CCC9"/>
      </a:hlink>
      <a:folHlink>
        <a:srgbClr val="5096C5"/>
      </a:folHlink>
    </a:clrScheme>
    <a:fontScheme name="Custom 1">
      <a:majorFont>
        <a:latin typeface="Tw Cen MT Condensed Extra Bold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AME-theme">
  <a:themeElements>
    <a:clrScheme name="FAME">
      <a:dk1>
        <a:sysClr val="windowText" lastClr="000000"/>
      </a:dk1>
      <a:lt1>
        <a:sysClr val="window" lastClr="FFFFFF"/>
      </a:lt1>
      <a:dk2>
        <a:srgbClr val="595959"/>
      </a:dk2>
      <a:lt2>
        <a:srgbClr val="D8D8D8"/>
      </a:lt2>
      <a:accent1>
        <a:srgbClr val="5096C5"/>
      </a:accent1>
      <a:accent2>
        <a:srgbClr val="D55E01"/>
      </a:accent2>
      <a:accent3>
        <a:srgbClr val="8CB000"/>
      </a:accent3>
      <a:accent4>
        <a:srgbClr val="C2005A"/>
      </a:accent4>
      <a:accent5>
        <a:srgbClr val="E69500"/>
      </a:accent5>
      <a:accent6>
        <a:srgbClr val="146699"/>
      </a:accent6>
      <a:hlink>
        <a:srgbClr val="C2CCC9"/>
      </a:hlink>
      <a:folHlink>
        <a:srgbClr val="5096C5"/>
      </a:folHlink>
    </a:clrScheme>
    <a:fontScheme name="Custom 1">
      <a:majorFont>
        <a:latin typeface="Tw Cen MT Condensed Extra Bold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FAME-theme</Template>
  <TotalTime>1920</TotalTime>
  <Words>416</Words>
  <Application>Microsoft Office PowerPoint</Application>
  <PresentationFormat>On-screen Show (4:3)</PresentationFormat>
  <Paragraphs>137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Courier New</vt:lpstr>
      <vt:lpstr>Times New Roman</vt:lpstr>
      <vt:lpstr>Tw Cen MT</vt:lpstr>
      <vt:lpstr>Tw Cen MT Condensed Extra Bold</vt:lpstr>
      <vt:lpstr>Wingdings</vt:lpstr>
      <vt:lpstr>FAME-theme</vt:lpstr>
      <vt:lpstr>1_FAME-theme</vt:lpstr>
      <vt:lpstr>Additional EFC charts</vt:lpstr>
      <vt:lpstr>The Importance of Saving for College</vt:lpstr>
      <vt:lpstr>“Expected” Contributions Income vs. Assets</vt:lpstr>
      <vt:lpstr>“Expected” Contributions The Impact of Income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McQuilkin</dc:creator>
  <cp:lastModifiedBy>Mila Tappan</cp:lastModifiedBy>
  <cp:revision>162</cp:revision>
  <cp:lastPrinted>2017-01-12T18:15:10Z</cp:lastPrinted>
  <dcterms:created xsi:type="dcterms:W3CDTF">2014-09-15T13:08:42Z</dcterms:created>
  <dcterms:modified xsi:type="dcterms:W3CDTF">2019-01-08T14:36:59Z</dcterms:modified>
</cp:coreProperties>
</file>